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68" r:id="rId5"/>
    <p:sldId id="269" r:id="rId6"/>
    <p:sldId id="271" r:id="rId7"/>
    <p:sldId id="287" r:id="rId8"/>
    <p:sldId id="272" r:id="rId9"/>
    <p:sldId id="283" r:id="rId10"/>
    <p:sldId id="284" r:id="rId11"/>
    <p:sldId id="285" r:id="rId12"/>
    <p:sldId id="286" r:id="rId13"/>
    <p:sldId id="282" r:id="rId14"/>
    <p:sldId id="273" r:id="rId15"/>
    <p:sldId id="288" r:id="rId1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Orta Stil 3 - Vurgu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Koyu Stil 2 - Vurgu 5/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50"/>
  </p:normalViewPr>
  <p:slideViewPr>
    <p:cSldViewPr snapToGrid="0" snapToObjects="1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1853B-41E5-F146-A05A-94671EADBA09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218F5-20D4-8247-9B10-486BB7B1517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0896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80BD-D18A-B646-A185-A2C798EC4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6577-335C-CF4E-B807-545EC60BF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DDF21-9B82-E14F-84A8-8F5E7D2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6B15E-CA58-7743-BF57-2E735EA7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DC0B3-CC53-FD4B-8E4D-3D7FE60D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622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1E7C-C440-F341-9B8D-99702C6A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2CA7F-4CFF-7549-AB4E-BAE65F5DC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048DF-4706-6D44-8570-A4E690A5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51DB-8997-7542-B73D-CF34458A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B8C1-7515-B247-8406-DA5B550A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4687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D52A0-528B-F34F-837F-5A501FCEA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B8707-BF78-3A46-94E8-1A2AAF2C2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E553-D956-7340-8DD6-56F9A67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05C4-263D-5D4E-A887-94DDC801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D220-5DFC-F548-BA81-0802DE6E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741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6C15-9E2F-804D-8971-2B9EA900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D65F-69FD-754B-BA41-9486C88CA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61F0-1956-504E-90C1-1F516E61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B5988-3C92-374C-9166-40337536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DDE3-C58A-7449-A7BB-97590662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64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764A-81B9-AC46-B1CA-2B6F4793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9F95A-EDB2-B347-BD8D-A21072A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B80C-9A9C-FF41-AA4F-C94CDEA8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CB21D-45B4-984C-86E7-CDCCE884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1092-9560-0648-BA2B-69E0A4FE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4614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3A6E-CE1C-F44E-B828-D0B5F3E3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AF85-6331-8443-B935-1DC4F99C4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1281C-FF88-6243-AEB7-6C8D0EFCD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9E788-7191-984D-954F-44318EA1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6E00B-2E4F-4542-8116-EFEE9B5C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D788F-B331-6841-9EDE-1444EF3C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607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8DE4-5BE4-6848-809A-42F69087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7402D-7564-7F4E-8AAC-BD1544BE2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3746-C6AF-634C-A428-444DA3B84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BEDB2-ECFB-4243-9E4E-410E1FE83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755AD-2282-DC43-BD08-38AD83991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C4E5E-05CF-0941-B825-5F6AD3AB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1E773-A1EB-EE43-8E5D-A54D9A52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EEA7A-E1BA-2347-90D6-80D7CECC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659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924A-24E8-B642-9031-0DCAD1C9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9CBA2-4677-3046-ADE9-4AD1AAD6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FD3F8-70F8-0949-82DE-5F07E260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51129-DC1B-9B43-8347-CFE4CC0A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6729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EDD8A-18E8-EA40-A86B-C63565CA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20BD3-3007-9D45-BC95-5C4142BC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0BBC-0CE6-1545-B91F-FD1525C2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1746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A258-CF31-D24F-8992-EBA737B0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97BA-8030-844F-88F0-BAD07A4F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26DA-B8BB-5540-90A9-49E856CEA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6509-942A-C549-A97C-7DBA51CD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4F44C-0708-144C-AC97-0DFDAE09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1C4F3-D2E8-3542-AA17-8A2D7673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8899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E790-83E9-6740-B925-4F9D7212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F70AE-1717-BA4B-89D3-3EF380594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8BB5-EEDC-D74A-8245-84BC3EEFA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6BB6D-8B36-3049-9286-1D6154C5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BD93-D5B8-AF46-9DFE-9CDE8902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AC818-6CA1-964A-85BB-7C90B46D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156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2EE5F-8740-0141-A8EB-E4084820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FA12-5A40-FA44-ABAE-09D5F93F0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56E7-EFE2-2D4F-896B-F2CF20C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EA76-F421-5742-A022-DAA02DBFB884}" type="datetimeFigureOut">
              <a:rPr lang="en-TR" smtClean="0"/>
              <a:t>05/23/2021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7088-FF9C-0949-B95C-376234A1D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DA6B-9DB6-E540-A80A-1104A517E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F368-95BB-DC4C-9946-7876FC8835D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477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4.jpe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mailto:giavsar@st.medipol.edu.tr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hyperlink" Target="mailto:meayar@st.medipol.edu.tr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mailto:yhsenyurt@gmail.com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A18258-75BF-AA40-B6A7-7DB5DB12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F934CE-EB89-A940-8B59-5BBCE59C3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4576963-A907-464F-A6C6-824182E2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26E7E07-C60F-B94D-9947-6625F8612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599" y="5723481"/>
            <a:ext cx="2431124" cy="94473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5AC32B9-02A9-C946-9150-F2A718ED44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5969478"/>
            <a:ext cx="437250" cy="43725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D09483E-5190-2D48-9650-53D5CEED3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0" y="5894805"/>
            <a:ext cx="1264499" cy="660729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0CA9786-DA88-7841-BBCB-E9DAB7F320B3}"/>
              </a:ext>
            </a:extLst>
          </p:cNvPr>
          <p:cNvSpPr txBox="1"/>
          <p:nvPr/>
        </p:nvSpPr>
        <p:spPr>
          <a:xfrm>
            <a:off x="505624" y="3934455"/>
            <a:ext cx="1144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ANDROMEDA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8402A9C-A85C-44DE-81D5-11B72F0DCD9D}"/>
              </a:ext>
            </a:extLst>
          </p:cNvPr>
          <p:cNvSpPr txBox="1"/>
          <p:nvPr/>
        </p:nvSpPr>
        <p:spPr>
          <a:xfrm>
            <a:off x="4669253" y="4952046"/>
            <a:ext cx="4378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</a:rPr>
              <a:t>Hasan ŞENYURT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</a:rPr>
              <a:t>Mehmet Emre AYAR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</a:rPr>
              <a:t>Gülsüm İkbal AVŞAR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2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653715"/>
            <a:ext cx="4114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İnsan Kaynakları Yöneticisi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D4578EF-8C1A-4D7A-8734-DCD901644F7E}"/>
              </a:ext>
            </a:extLst>
          </p:cNvPr>
          <p:cNvSpPr txBox="1"/>
          <p:nvPr/>
        </p:nvSpPr>
        <p:spPr>
          <a:xfrm>
            <a:off x="5107545" y="2160165"/>
            <a:ext cx="5766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İnsan kaynakları yöneticisi şirketin bütün çalışanlarını sisteme kayıt etmekle sorumludur.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Sosyal etkinlik oluşturup düzenleyebilir. Bu etkinliklerin tarihlerini, puanlarını ve ödülü varsa ödülünü belirler.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Çalışanların topladığı puanlarla alabileceği ödülleri oluşturup düzenleyebilir. Bu ödülleri şirketinin anlaşmalı olduğu kurumlarla birlikte belirleyebilir. Hangi ödülün ne kadar puana denk geleceği de insan kaynakları yöneticisinin sorumluluğundadır.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Çalışanların puan, verimlilik ve sosyallik analizlerine kolayca ulaşıp değerlendirme yapabilir. Bu değerlendirme, terfi ve zam zamanında şirketin politikalarına göre kriter olarak kullanılabilir.</a:t>
            </a:r>
          </a:p>
        </p:txBody>
      </p:sp>
      <p:pic>
        <p:nvPicPr>
          <p:cNvPr id="5122" name="Picture 2" descr="Human Resources Manager Salary and Job Description">
            <a:extLst>
              <a:ext uri="{FF2B5EF4-FFF2-40B4-BE49-F238E27FC236}">
                <a16:creationId xmlns:a16="http://schemas.microsoft.com/office/drawing/2014/main" id="{84C89459-A345-4331-897D-8F238255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0" y="2854150"/>
            <a:ext cx="4121894" cy="30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6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Çalışan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D4578EF-8C1A-4D7A-8734-DCD901644F7E}"/>
              </a:ext>
            </a:extLst>
          </p:cNvPr>
          <p:cNvSpPr txBox="1"/>
          <p:nvPr/>
        </p:nvSpPr>
        <p:spPr>
          <a:xfrm>
            <a:off x="5100771" y="1871467"/>
            <a:ext cx="5766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Mesajlaşma özelliği ile yöneticilerinin verdiği işler ayrıntılı bir şekilde gelen kutusunda toplanır. Eğer çalışanın iş verme yetkisi var ise giden kutusunda verdiği işler detaylıca toplanır.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Ekip arkadaşlarını ve iş yüklerini görebilirler.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Görevler kısmından yapması gereken görevleri son teslim tarihi, puan katsayısı ve anlık teslimde kazanabileceği puan miktarı ile görüntüleyebilir.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Aynı şekilde yine görevler kısmından tamamladığı görevleri ve bu görevlerden kazandığı puanları görebilir.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İnsan kaynaklarının düzenlemiş olduğu etkinliklere katılıp puan toplayabilir.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Toplamış oldukları puanları yine insan kaynaklarının belirlemiş olduğu ödülleri almak için harcayabilirler.</a:t>
            </a:r>
          </a:p>
        </p:txBody>
      </p:sp>
      <p:pic>
        <p:nvPicPr>
          <p:cNvPr id="6146" name="Picture 2" descr="EEOC Reduces Employee Pay Data Requirements">
            <a:extLst>
              <a:ext uri="{FF2B5EF4-FFF2-40B4-BE49-F238E27FC236}">
                <a16:creationId xmlns:a16="http://schemas.microsoft.com/office/drawing/2014/main" id="{7B99327B-90EA-4678-B34A-31FDA9DF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1" y="2840584"/>
            <a:ext cx="4574392" cy="28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0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Andromeda</a:t>
            </a:r>
            <a:r>
              <a:rPr lang="tr-T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Platformunda Kullanılan Teknolojiler 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D4578EF-8C1A-4D7A-8734-DCD901644F7E}"/>
              </a:ext>
            </a:extLst>
          </p:cNvPr>
          <p:cNvSpPr txBox="1"/>
          <p:nvPr/>
        </p:nvSpPr>
        <p:spPr>
          <a:xfrm>
            <a:off x="5100771" y="1871467"/>
            <a:ext cx="5766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Platforma kayıt olan her şirketin tüm verileri bulut üzerinden platformun </a:t>
            </a:r>
            <a:r>
              <a:rPr lang="tr-TR" dirty="0" err="1"/>
              <a:t>veritabanında</a:t>
            </a:r>
            <a:r>
              <a:rPr lang="tr-TR" dirty="0"/>
              <a:t> tutulur.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Maksimum güvenlik ile kullanıcıların verileri güvende tutulur. (Çift faktörlü kimlik </a:t>
            </a:r>
            <a:r>
              <a:rPr lang="tr-TR" dirty="0" err="1"/>
              <a:t>doğulaması</a:t>
            </a:r>
            <a:r>
              <a:rPr lang="tr-TR" dirty="0"/>
              <a:t>, </a:t>
            </a:r>
            <a:r>
              <a:rPr lang="tr-TR" dirty="0" err="1"/>
              <a:t>fix</a:t>
            </a:r>
            <a:r>
              <a:rPr lang="tr-TR" dirty="0"/>
              <a:t> 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İnsan kaynaklarının etkinlik oluştururken göz önünde bulundurması için etkinlik oluşturma sayfasına, Sağlık Bakanlığı’ndan çekilen günlük korona virüs vaka sayısı verisi eklenir. (Web </a:t>
            </a:r>
            <a:r>
              <a:rPr lang="tr-TR" dirty="0" err="1"/>
              <a:t>scrapping</a:t>
            </a:r>
            <a:r>
              <a:rPr lang="tr-T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İnsan kaynaklarının kullanacağı çalışan analiz grafikleri ve raporları makine öğrenmesi algoritmalarıyla oluşturulur. (Doğal dil işleme ile sosyallik analizi)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Puan sistemine herhangi bir hile karışması durumunu engellemek için yapay zeka algoritmaları kullanılır. (Kümeleme Algoritmaları)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888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4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37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Mantıksal Mimari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909642"/>
            <a:ext cx="6880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95290F59-AC2F-7B48-A602-4AE60D9EEC1D}"/>
              </a:ext>
            </a:extLst>
          </p:cNvPr>
          <p:cNvGrpSpPr/>
          <p:nvPr/>
        </p:nvGrpSpPr>
        <p:grpSpPr>
          <a:xfrm>
            <a:off x="4781200" y="1946572"/>
            <a:ext cx="7432729" cy="4522436"/>
            <a:chOff x="1025470" y="415034"/>
            <a:chExt cx="10328330" cy="6075687"/>
          </a:xfrm>
        </p:grpSpPr>
        <p:sp>
          <p:nvSpPr>
            <p:cNvPr id="22" name="Shape 313">
              <a:extLst>
                <a:ext uri="{FF2B5EF4-FFF2-40B4-BE49-F238E27FC236}">
                  <a16:creationId xmlns:a16="http://schemas.microsoft.com/office/drawing/2014/main" id="{C7380D72-C5B0-DB4E-A27E-081A5EB5EDB8}"/>
                </a:ext>
              </a:extLst>
            </p:cNvPr>
            <p:cNvSpPr/>
            <p:nvPr/>
          </p:nvSpPr>
          <p:spPr>
            <a:xfrm>
              <a:off x="1338470" y="1524169"/>
              <a:ext cx="8746433" cy="4055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pattFill prst="pct1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9525" cap="flat">
              <a:solidFill>
                <a:srgbClr val="424242">
                  <a:alpha val="60000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0959" tIns="60959" rIns="60959" bIns="60959" numCol="1" anchor="t">
              <a:noAutofit/>
            </a:bodyPr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050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3B2F91FA-C542-A440-970D-E7EB50886FBC}"/>
                </a:ext>
              </a:extLst>
            </p:cNvPr>
            <p:cNvSpPr/>
            <p:nvPr/>
          </p:nvSpPr>
          <p:spPr bwMode="auto">
            <a:xfrm>
              <a:off x="4936817" y="1932161"/>
              <a:ext cx="2641731" cy="314302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1050"/>
            </a:p>
          </p:txBody>
        </p:sp>
        <p:sp>
          <p:nvSpPr>
            <p:cNvPr id="25" name="Can 22">
              <a:extLst>
                <a:ext uri="{FF2B5EF4-FFF2-40B4-BE49-F238E27FC236}">
                  <a16:creationId xmlns:a16="http://schemas.microsoft.com/office/drawing/2014/main" id="{C52005DF-9BE2-9D4A-8C62-238E3A9E4D41}"/>
                </a:ext>
              </a:extLst>
            </p:cNvPr>
            <p:cNvSpPr/>
            <p:nvPr/>
          </p:nvSpPr>
          <p:spPr>
            <a:xfrm>
              <a:off x="5081954" y="3826232"/>
              <a:ext cx="666526" cy="808154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b="1"/>
            </a:p>
          </p:txBody>
        </p:sp>
        <p:sp>
          <p:nvSpPr>
            <p:cNvPr id="26" name="Can 24">
              <a:extLst>
                <a:ext uri="{FF2B5EF4-FFF2-40B4-BE49-F238E27FC236}">
                  <a16:creationId xmlns:a16="http://schemas.microsoft.com/office/drawing/2014/main" id="{49E5BEBC-EFE3-AC40-B2DB-E3B5A36969AC}"/>
                </a:ext>
              </a:extLst>
            </p:cNvPr>
            <p:cNvSpPr/>
            <p:nvPr/>
          </p:nvSpPr>
          <p:spPr>
            <a:xfrm>
              <a:off x="5927096" y="3826232"/>
              <a:ext cx="666526" cy="808154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b="1"/>
            </a:p>
          </p:txBody>
        </p:sp>
        <p:sp>
          <p:nvSpPr>
            <p:cNvPr id="27" name="Can 25">
              <a:extLst>
                <a:ext uri="{FF2B5EF4-FFF2-40B4-BE49-F238E27FC236}">
                  <a16:creationId xmlns:a16="http://schemas.microsoft.com/office/drawing/2014/main" id="{DB81B692-4C8C-284E-A1C3-7EA689FA44D5}"/>
                </a:ext>
              </a:extLst>
            </p:cNvPr>
            <p:cNvSpPr/>
            <p:nvPr/>
          </p:nvSpPr>
          <p:spPr>
            <a:xfrm>
              <a:off x="6772237" y="3826232"/>
              <a:ext cx="666526" cy="808154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b="1"/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549F2AC8-4E17-8848-8FBE-3B09B20197F5}"/>
                </a:ext>
              </a:extLst>
            </p:cNvPr>
            <p:cNvSpPr/>
            <p:nvPr/>
          </p:nvSpPr>
          <p:spPr>
            <a:xfrm>
              <a:off x="5127418" y="4076589"/>
              <a:ext cx="2352990" cy="440586"/>
            </a:xfrm>
            <a:prstGeom prst="rect">
              <a:avLst/>
            </a:prstGeom>
            <a:solidFill>
              <a:schemeClr val="accent5">
                <a:lumMod val="75000"/>
                <a:alpha val="65000"/>
              </a:schemeClr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/>
                <a:t>DB Clusters</a:t>
              </a: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B82A78C-DC70-4046-B3F8-4A8B3E5769F8}"/>
                </a:ext>
              </a:extLst>
            </p:cNvPr>
            <p:cNvSpPr/>
            <p:nvPr/>
          </p:nvSpPr>
          <p:spPr>
            <a:xfrm>
              <a:off x="5081954" y="2102563"/>
              <a:ext cx="1113906" cy="7180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 err="1"/>
                <a:t>Proje</a:t>
              </a:r>
              <a:r>
                <a:rPr lang="en-US" sz="1050" b="1" dirty="0"/>
                <a:t> </a:t>
              </a:r>
              <a:r>
                <a:rPr lang="en-US" sz="1050" b="1" dirty="0" err="1"/>
                <a:t>Yönetimi</a:t>
              </a:r>
              <a:r>
                <a:rPr lang="en-US" sz="1050" b="1" dirty="0"/>
                <a:t> </a:t>
              </a:r>
              <a:r>
                <a:rPr lang="en-US" sz="1050" b="1" dirty="0" err="1"/>
                <a:t>Modülü</a:t>
              </a:r>
              <a:endParaRPr lang="en-US" sz="1050" b="1" dirty="0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23B729DD-94F9-5440-81E4-A87BA7D1B982}"/>
                </a:ext>
              </a:extLst>
            </p:cNvPr>
            <p:cNvSpPr/>
            <p:nvPr/>
          </p:nvSpPr>
          <p:spPr>
            <a:xfrm>
              <a:off x="6338186" y="2113359"/>
              <a:ext cx="1126585" cy="7086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 err="1"/>
                <a:t>Etkinlik</a:t>
              </a:r>
              <a:r>
                <a:rPr lang="en-US" sz="1050" b="1" dirty="0"/>
                <a:t> </a:t>
              </a:r>
              <a:r>
                <a:rPr lang="en-US" sz="1050" b="1" dirty="0" err="1"/>
                <a:t>Modülü</a:t>
              </a:r>
              <a:endParaRPr lang="en-US" sz="1050" b="1" dirty="0"/>
            </a:p>
          </p:txBody>
        </p: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62A7316D-15EE-8944-A6AE-7E52D2CA9455}"/>
                </a:ext>
              </a:extLst>
            </p:cNvPr>
            <p:cNvSpPr txBox="1"/>
            <p:nvPr/>
          </p:nvSpPr>
          <p:spPr>
            <a:xfrm>
              <a:off x="4920949" y="4644739"/>
              <a:ext cx="2668152" cy="413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/>
                <a:t>Platform Andromeda</a:t>
              </a: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483C3E04-1FB4-9140-974A-352411BB1E09}"/>
                </a:ext>
              </a:extLst>
            </p:cNvPr>
            <p:cNvSpPr/>
            <p:nvPr/>
          </p:nvSpPr>
          <p:spPr>
            <a:xfrm>
              <a:off x="5068513" y="2959731"/>
              <a:ext cx="2365034" cy="7255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/>
                <a:t>Data Analytics Engine</a:t>
              </a:r>
            </a:p>
          </p:txBody>
        </p:sp>
        <p:sp>
          <p:nvSpPr>
            <p:cNvPr id="33" name="Rounded Rectangle 31">
              <a:extLst>
                <a:ext uri="{FF2B5EF4-FFF2-40B4-BE49-F238E27FC236}">
                  <a16:creationId xmlns:a16="http://schemas.microsoft.com/office/drawing/2014/main" id="{3268D008-41A1-E543-A419-BAEDE49A3CF9}"/>
                </a:ext>
              </a:extLst>
            </p:cNvPr>
            <p:cNvSpPr/>
            <p:nvPr/>
          </p:nvSpPr>
          <p:spPr>
            <a:xfrm>
              <a:off x="8847747" y="6004434"/>
              <a:ext cx="1134453" cy="48628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 err="1"/>
                <a:t>Kurum</a:t>
              </a:r>
              <a:r>
                <a:rPr lang="en-US" sz="1050" b="1" dirty="0"/>
                <a:t> D</a:t>
              </a:r>
            </a:p>
          </p:txBody>
        </p:sp>
        <p:sp>
          <p:nvSpPr>
            <p:cNvPr id="34" name="Rounded Rectangle 32">
              <a:extLst>
                <a:ext uri="{FF2B5EF4-FFF2-40B4-BE49-F238E27FC236}">
                  <a16:creationId xmlns:a16="http://schemas.microsoft.com/office/drawing/2014/main" id="{3DFD0B7B-031F-944F-AFC1-833BB5BC77E2}"/>
                </a:ext>
              </a:extLst>
            </p:cNvPr>
            <p:cNvSpPr/>
            <p:nvPr/>
          </p:nvSpPr>
          <p:spPr>
            <a:xfrm>
              <a:off x="6886018" y="6004433"/>
              <a:ext cx="1134453" cy="48628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 err="1"/>
                <a:t>Kurum</a:t>
              </a:r>
              <a:r>
                <a:rPr lang="en-US" sz="1050" b="1" dirty="0"/>
                <a:t> C</a:t>
              </a:r>
            </a:p>
          </p:txBody>
        </p:sp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9900451B-CAFF-8042-92A8-5E3A74FF8CC5}"/>
                </a:ext>
              </a:extLst>
            </p:cNvPr>
            <p:cNvSpPr/>
            <p:nvPr/>
          </p:nvSpPr>
          <p:spPr>
            <a:xfrm>
              <a:off x="4925081" y="6004434"/>
              <a:ext cx="1134453" cy="48628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 err="1"/>
                <a:t>Sağlık</a:t>
              </a:r>
              <a:r>
                <a:rPr lang="en-US" sz="1050" b="1" dirty="0"/>
                <a:t> </a:t>
              </a:r>
              <a:r>
                <a:rPr lang="en-US" sz="1050" b="1" dirty="0" err="1"/>
                <a:t>Bakanlığı</a:t>
              </a:r>
              <a:endParaRPr lang="en-US" sz="1050" b="1" dirty="0"/>
            </a:p>
          </p:txBody>
        </p:sp>
        <p:sp>
          <p:nvSpPr>
            <p:cNvPr id="36" name="Rounded Rectangle 34">
              <a:extLst>
                <a:ext uri="{FF2B5EF4-FFF2-40B4-BE49-F238E27FC236}">
                  <a16:creationId xmlns:a16="http://schemas.microsoft.com/office/drawing/2014/main" id="{361DA676-080E-2946-8C1A-2EF0A92143B6}"/>
                </a:ext>
              </a:extLst>
            </p:cNvPr>
            <p:cNvSpPr/>
            <p:nvPr/>
          </p:nvSpPr>
          <p:spPr>
            <a:xfrm>
              <a:off x="2963352" y="6004433"/>
              <a:ext cx="1134453" cy="48628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/>
                <a:t>Türk Telekom</a:t>
              </a:r>
            </a:p>
          </p:txBody>
        </p:sp>
        <p:pic>
          <p:nvPicPr>
            <p:cNvPr id="37" name="Picture 5" descr="Image result for brands">
              <a:extLst>
                <a:ext uri="{FF2B5EF4-FFF2-40B4-BE49-F238E27FC236}">
                  <a16:creationId xmlns:a16="http://schemas.microsoft.com/office/drawing/2014/main" id="{3ED7CECB-8359-8B41-B990-C9DE989BD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449" y="415034"/>
              <a:ext cx="3435351" cy="2218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Elbow Connector 36">
              <a:extLst>
                <a:ext uri="{FF2B5EF4-FFF2-40B4-BE49-F238E27FC236}">
                  <a16:creationId xmlns:a16="http://schemas.microsoft.com/office/drawing/2014/main" id="{02EC8E46-B5CB-5049-B4ED-95CCE7B11660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rot="16200000" flipV="1">
              <a:off x="6643177" y="5194365"/>
              <a:ext cx="939130" cy="681006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Elbow Connector 37">
              <a:extLst>
                <a:ext uri="{FF2B5EF4-FFF2-40B4-BE49-F238E27FC236}">
                  <a16:creationId xmlns:a16="http://schemas.microsoft.com/office/drawing/2014/main" id="{95B8AF46-7B9E-1645-82BB-660F38C493A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5400000" flipH="1" flipV="1">
              <a:off x="3680029" y="4763513"/>
              <a:ext cx="1091470" cy="1390370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Elbow Connector 38">
              <a:extLst>
                <a:ext uri="{FF2B5EF4-FFF2-40B4-BE49-F238E27FC236}">
                  <a16:creationId xmlns:a16="http://schemas.microsoft.com/office/drawing/2014/main" id="{7E4F2F99-FC6A-8F41-AF2E-C7CB78ED99E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rot="5400000" flipH="1" flipV="1">
              <a:off x="5240138" y="5317474"/>
              <a:ext cx="939130" cy="43479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Elbow Connector 39">
              <a:extLst>
                <a:ext uri="{FF2B5EF4-FFF2-40B4-BE49-F238E27FC236}">
                  <a16:creationId xmlns:a16="http://schemas.microsoft.com/office/drawing/2014/main" id="{10D0DC3D-1498-F049-9EED-4C99E9E8A062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rot="16200000" flipV="1">
              <a:off x="7964576" y="4554035"/>
              <a:ext cx="1091471" cy="1809327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Elbow Connector 40">
              <a:extLst>
                <a:ext uri="{FF2B5EF4-FFF2-40B4-BE49-F238E27FC236}">
                  <a16:creationId xmlns:a16="http://schemas.microsoft.com/office/drawing/2014/main" id="{8C7D7E46-F45F-8F43-A619-1EB743D75D0B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5400000">
              <a:off x="8347874" y="1891076"/>
              <a:ext cx="546027" cy="2030477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3" name="Picture 41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9CA5E567-9A7B-6F41-B851-AD4CFED20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70" y="1669403"/>
              <a:ext cx="3200294" cy="1927796"/>
            </a:xfrm>
            <a:prstGeom prst="rect">
              <a:avLst/>
            </a:prstGeom>
          </p:spPr>
        </p:pic>
        <p:cxnSp>
          <p:nvCxnSpPr>
            <p:cNvPr id="44" name="Elbow Connector 42">
              <a:extLst>
                <a:ext uri="{FF2B5EF4-FFF2-40B4-BE49-F238E27FC236}">
                  <a16:creationId xmlns:a16="http://schemas.microsoft.com/office/drawing/2014/main" id="{7720B22A-EA05-164A-8B39-E81CF30B4A5E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rot="10800000">
              <a:off x="4225765" y="2633301"/>
              <a:ext cx="695185" cy="4035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" name="Metin kutusu 18">
            <a:extLst>
              <a:ext uri="{FF2B5EF4-FFF2-40B4-BE49-F238E27FC236}">
                <a16:creationId xmlns:a16="http://schemas.microsoft.com/office/drawing/2014/main" id="{77C0FDAB-395D-1B4F-B9E5-EBF9A1CECD5A}"/>
              </a:ext>
            </a:extLst>
          </p:cNvPr>
          <p:cNvSpPr txBox="1"/>
          <p:nvPr/>
        </p:nvSpPr>
        <p:spPr>
          <a:xfrm>
            <a:off x="2228892" y="4094735"/>
            <a:ext cx="2485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2F51"/>
                </a:solidFill>
                <a:latin typeface="CentraleSans XBold" pitchFamily="50" charset="-94"/>
              </a:rPr>
              <a:t>Platfrom</a:t>
            </a: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 </a:t>
            </a:r>
            <a:r>
              <a:rPr lang="tr-TR" sz="2000" dirty="0" err="1">
                <a:solidFill>
                  <a:srgbClr val="002F51"/>
                </a:solidFill>
                <a:latin typeface="CentraleSans XBold" pitchFamily="50" charset="-94"/>
              </a:rPr>
              <a:t>Andromeda</a:t>
            </a: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 Mimari Yapı</a:t>
            </a:r>
          </a:p>
        </p:txBody>
      </p:sp>
    </p:spTree>
    <p:extLst>
      <p:ext uri="{BB962C8B-B14F-4D97-AF65-F5344CB8AC3E}">
        <p14:creationId xmlns:p14="http://schemas.microsoft.com/office/powerpoint/2010/main" val="27161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Gösterimi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909642"/>
            <a:ext cx="6880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8956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İletişim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909642"/>
            <a:ext cx="6880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9E1AA7E-AA93-4CC7-869D-34404FABFDD8}"/>
              </a:ext>
            </a:extLst>
          </p:cNvPr>
          <p:cNvSpPr txBox="1"/>
          <p:nvPr/>
        </p:nvSpPr>
        <p:spPr>
          <a:xfrm>
            <a:off x="5438912" y="2098812"/>
            <a:ext cx="57252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Hasan Şenyurt</a:t>
            </a:r>
          </a:p>
          <a:p>
            <a:r>
              <a:rPr lang="tr-TR" dirty="0">
                <a:hlinkClick r:id="rId11"/>
              </a:rPr>
              <a:t>yhsenyurt@gmail.com</a:t>
            </a:r>
            <a:endParaRPr lang="tr-TR" dirty="0"/>
          </a:p>
          <a:p>
            <a:r>
              <a:rPr lang="tr-TR" dirty="0"/>
              <a:t>Marmara Üniversitesi Bilgisayar Mühendisliği 2.sınıf</a:t>
            </a:r>
          </a:p>
          <a:p>
            <a:endParaRPr lang="tr-TR" dirty="0"/>
          </a:p>
          <a:p>
            <a:r>
              <a:rPr lang="tr-TR" dirty="0"/>
              <a:t>Mehmet Emre Ayar</a:t>
            </a:r>
          </a:p>
          <a:p>
            <a:r>
              <a:rPr lang="tr-TR" dirty="0">
                <a:hlinkClick r:id="rId12"/>
              </a:rPr>
              <a:t>meayar@st.medipol.edu.tr</a:t>
            </a:r>
            <a:endParaRPr lang="tr-TR" dirty="0"/>
          </a:p>
          <a:p>
            <a:r>
              <a:rPr lang="tr-TR" dirty="0"/>
              <a:t>İstanbul </a:t>
            </a:r>
            <a:r>
              <a:rPr lang="tr-TR" dirty="0" err="1"/>
              <a:t>Medipol</a:t>
            </a:r>
            <a:r>
              <a:rPr lang="tr-TR" dirty="0"/>
              <a:t> Üniversitesi Bilgisayar Mühendisliği 2.sınıf</a:t>
            </a:r>
          </a:p>
          <a:p>
            <a:endParaRPr lang="tr-TR" dirty="0"/>
          </a:p>
          <a:p>
            <a:r>
              <a:rPr lang="tr-TR" dirty="0"/>
              <a:t>Gülsüm İkbal Avşar</a:t>
            </a:r>
          </a:p>
          <a:p>
            <a:r>
              <a:rPr lang="tr-TR" dirty="0">
                <a:hlinkClick r:id="rId13"/>
              </a:rPr>
              <a:t>giavsar@st.medipol.edu.tr</a:t>
            </a:r>
            <a:endParaRPr lang="tr-TR" dirty="0"/>
          </a:p>
          <a:p>
            <a:r>
              <a:rPr lang="tr-TR" dirty="0"/>
              <a:t>İstanbul </a:t>
            </a:r>
            <a:r>
              <a:rPr lang="tr-TR" dirty="0" err="1"/>
              <a:t>Medipol</a:t>
            </a:r>
            <a:r>
              <a:rPr lang="tr-TR" dirty="0"/>
              <a:t> Üniversitesi Bilgisayar Mühendisliği 2.sınıf</a:t>
            </a:r>
          </a:p>
        </p:txBody>
      </p:sp>
    </p:spTree>
    <p:extLst>
      <p:ext uri="{BB962C8B-B14F-4D97-AF65-F5344CB8AC3E}">
        <p14:creationId xmlns:p14="http://schemas.microsoft.com/office/powerpoint/2010/main" val="7300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48DEA9CA-A4CF-42D4-A499-971DEDAB5A87}"/>
              </a:ext>
            </a:extLst>
          </p:cNvPr>
          <p:cNvSpPr txBox="1"/>
          <p:nvPr/>
        </p:nvSpPr>
        <p:spPr>
          <a:xfrm>
            <a:off x="5058523" y="1997183"/>
            <a:ext cx="738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Uzaktan çalışma sisteminde çalışan ekip takibi zorluğu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Çalışanların yetersiz sosyalleşmesi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Ev ortamının getirdiği motivasyon eksikliği</a:t>
            </a:r>
            <a:endParaRPr lang="en-US" sz="2400" dirty="0"/>
          </a:p>
        </p:txBody>
      </p:sp>
      <p:pic>
        <p:nvPicPr>
          <p:cNvPr id="1026" name="Picture 2" descr="Home Office Çalışmayı Nasıl Kolay Hale Getirirsiniz? | Avita Çalışan Destek  Hizmetleri">
            <a:extLst>
              <a:ext uri="{FF2B5EF4-FFF2-40B4-BE49-F238E27FC236}">
                <a16:creationId xmlns:a16="http://schemas.microsoft.com/office/drawing/2014/main" id="{F404C852-4C15-435A-A36E-F73A8615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83" y="3625947"/>
            <a:ext cx="3157799" cy="210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Office Çalışmada Dikkat Etmeniz Gerekenler">
            <a:extLst>
              <a:ext uri="{FF2B5EF4-FFF2-40B4-BE49-F238E27FC236}">
                <a16:creationId xmlns:a16="http://schemas.microsoft.com/office/drawing/2014/main" id="{9CDFAB49-2A96-4DBB-A74C-7923BF4C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41" y="3660489"/>
            <a:ext cx="3482924" cy="20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4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Varolan</a:t>
            </a:r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Çözümler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909642"/>
            <a:ext cx="6880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Evden yapılmaya çalışılan sosyal aktiviteler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Esnek çalışma Saatleri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Bağımsız oyun siteleri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</p:txBody>
      </p:sp>
      <p:pic>
        <p:nvPicPr>
          <p:cNvPr id="2050" name="Picture 2" descr="Chess Thrives Online Despite Pandemic - The New York Times">
            <a:extLst>
              <a:ext uri="{FF2B5EF4-FFF2-40B4-BE49-F238E27FC236}">
                <a16:creationId xmlns:a16="http://schemas.microsoft.com/office/drawing/2014/main" id="{5D2ADEAD-9A37-424D-A3D5-12E2AACC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37" y="3304303"/>
            <a:ext cx="4497355" cy="25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6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İdeal Çözüm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058226B-851A-44BF-B4DC-67B512610465}"/>
              </a:ext>
            </a:extLst>
          </p:cNvPr>
          <p:cNvSpPr txBox="1"/>
          <p:nvPr/>
        </p:nvSpPr>
        <p:spPr>
          <a:xfrm>
            <a:off x="5395737" y="1869825"/>
            <a:ext cx="6573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Ödüllendirme sistemi ile çalışanı işine motive etmek ve </a:t>
            </a:r>
          </a:p>
          <a:p>
            <a:r>
              <a:rPr lang="tr-TR" dirty="0"/>
              <a:t>      aynı zamanda sosyalleşmesini sağlanması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Açık bir bulut sistemiyle çalışanların verimliliğinin </a:t>
            </a:r>
          </a:p>
          <a:p>
            <a:r>
              <a:rPr lang="tr-TR" dirty="0"/>
              <a:t>      kolayca takip edilebilmesi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Her türlü sektörden büyük veya küçük şirketlerin kolayca sisteme </a:t>
            </a:r>
          </a:p>
          <a:p>
            <a:r>
              <a:rPr lang="tr-TR" dirty="0"/>
              <a:t>      üye olabilmesi ve sistemdeki parametreleri kendi isteklerince </a:t>
            </a:r>
          </a:p>
          <a:p>
            <a:r>
              <a:rPr lang="tr-TR" dirty="0"/>
              <a:t>      ayarlayabilmesi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Sistemde yapay zeka kullanılarak çalışan analizinin daha hızlı</a:t>
            </a:r>
          </a:p>
          <a:p>
            <a:r>
              <a:rPr lang="tr-TR" dirty="0"/>
              <a:t>      yapılması ve insan kaynaklarının şirket kariyer sisteminde </a:t>
            </a:r>
          </a:p>
          <a:p>
            <a:r>
              <a:rPr lang="tr-TR" dirty="0"/>
              <a:t>      kullanabilmesi</a:t>
            </a:r>
            <a:endParaRPr lang="en-US" dirty="0"/>
          </a:p>
        </p:txBody>
      </p:sp>
      <p:pic>
        <p:nvPicPr>
          <p:cNvPr id="2050" name="Picture 2" descr="45 Top Employee Award Titles With Types and Examples">
            <a:extLst>
              <a:ext uri="{FF2B5EF4-FFF2-40B4-BE49-F238E27FC236}">
                <a16:creationId xmlns:a16="http://schemas.microsoft.com/office/drawing/2014/main" id="{8F27C7AA-3E26-43EB-8447-FF811F17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873" y="4732147"/>
            <a:ext cx="3963467" cy="194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7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Andromeda</a:t>
            </a:r>
            <a:r>
              <a:rPr lang="tr-T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Platformu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822567"/>
            <a:ext cx="68803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2F51"/>
                </a:solidFill>
                <a:latin typeface="CentraleSans XBold" pitchFamily="50" charset="-94"/>
              </a:rPr>
              <a:t>Andromeda</a:t>
            </a: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 web ve mobilden erişilebilen bir açık bulut platformudur.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2F51"/>
                </a:solidFill>
                <a:latin typeface="CentraleSans XBold" pitchFamily="50" charset="-94"/>
              </a:rPr>
              <a:t>Andromeda</a:t>
            </a: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 açık bulut sisteminin hedefi, uzaktan çalışma sistemlerinin çalışan ekibe ve yönetici ekibe getirmiş olduğu sorunları çözmektir: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Çalışan ekip takibinin zorluğu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Çalışanların yeterince sosyalleşememesi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Motivasyon eksikliği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2F51"/>
                </a:solidFill>
                <a:latin typeface="CentraleSans XBold" pitchFamily="50" charset="-94"/>
              </a:rPr>
              <a:t>Andromeda</a:t>
            </a: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 platformu, ödüllendirme yöntemi ile bu sorunları çözmeyi hedefler.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Çalışanlar görevlerini erken bitirerek ve sosyal etkinliklere katılarak şirketin belirlediği puan miktarlarını kazanabilir.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Bu puanları yine şirketin özel olarak belirlediği aylık, yıllık veya istenilen zamanda kullanılabilen ödüllere harcayabilir.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62F5CEAA-C761-4072-AEF2-15687E5D8A80}"/>
              </a:ext>
            </a:extLst>
          </p:cNvPr>
          <p:cNvSpPr/>
          <p:nvPr/>
        </p:nvSpPr>
        <p:spPr>
          <a:xfrm>
            <a:off x="324906" y="3038145"/>
            <a:ext cx="4053063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E9F04-0584-48CF-8588-5D2E56396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2" y="2599345"/>
            <a:ext cx="4114047" cy="40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Kullanıcı Tipleri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DAD46-E0CC-134A-B70C-57E0A93F671E}"/>
              </a:ext>
            </a:extLst>
          </p:cNvPr>
          <p:cNvSpPr txBox="1"/>
          <p:nvPr/>
        </p:nvSpPr>
        <p:spPr>
          <a:xfrm>
            <a:off x="5311668" y="1909642"/>
            <a:ext cx="6880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Hem kurumsal hem bireysel kullanıcıya hizmet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Kurumsal -&gt; Şirketler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2F51"/>
                </a:solidFill>
                <a:latin typeface="CentraleSans XBold" pitchFamily="50" charset="-94"/>
              </a:rPr>
              <a:t>Bireysel -&gt; Şirket yöneticileri ve çalışanları</a:t>
            </a:r>
          </a:p>
          <a:p>
            <a:endParaRPr lang="tr-TR" sz="2000" dirty="0">
              <a:solidFill>
                <a:srgbClr val="002F51"/>
              </a:solidFill>
              <a:latin typeface="CentraleSans XBold" pitchFamily="50" charset="-94"/>
            </a:endParaRPr>
          </a:p>
        </p:txBody>
      </p:sp>
      <p:pic>
        <p:nvPicPr>
          <p:cNvPr id="1026" name="Picture 2" descr="66,000+ Business Woman People Pictures">
            <a:extLst>
              <a:ext uri="{FF2B5EF4-FFF2-40B4-BE49-F238E27FC236}">
                <a16:creationId xmlns:a16="http://schemas.microsoft.com/office/drawing/2014/main" id="{78D58051-B232-4F28-A70C-D968E3634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37" y="3094604"/>
            <a:ext cx="4214972" cy="28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8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Andromeda</a:t>
            </a:r>
            <a:r>
              <a:rPr lang="tr-T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 Sayfa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C5365-1E1E-4296-A810-63837C4C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892" y="1622613"/>
            <a:ext cx="8261624" cy="41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23EFEE7-C0B7-4EF9-971E-91826B646B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1" y="4575561"/>
            <a:ext cx="355838" cy="3558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2C8767-7CCA-4EFA-A30C-BF1B74CF9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84" y="4114047"/>
            <a:ext cx="639433" cy="63943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Özellikler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D4578EF-8C1A-4D7A-8734-DCD901644F7E}"/>
              </a:ext>
            </a:extLst>
          </p:cNvPr>
          <p:cNvSpPr txBox="1"/>
          <p:nvPr/>
        </p:nvSpPr>
        <p:spPr>
          <a:xfrm>
            <a:off x="5340508" y="1950692"/>
            <a:ext cx="5766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Şirketler sisteme kayıt edilir ve sistemin yöneticisi tarafından üye olan şirketin insan kaynakları yöneticisi ve proje direktörü sisteme tanımlanır.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Bu noktadan sonra kontrol şirkete geçer. Şirket çalışanları insan kaynakları yöneticisi tarafından sisteme kayıt edilir.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Kayıt aşamasından sonra çalışanlar ve yöneticiler sisteme kendi şirketlerinin başlığı altında erişebilir.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Platformun modüler özelliği sayesinde platformun sunduğu her türlü özelliği üye olan şirketler kendilerince seçer ve düzenler.</a:t>
            </a:r>
          </a:p>
        </p:txBody>
      </p:sp>
    </p:spTree>
    <p:extLst>
      <p:ext uri="{BB962C8B-B14F-4D97-AF65-F5344CB8AC3E}">
        <p14:creationId xmlns:p14="http://schemas.microsoft.com/office/powerpoint/2010/main" val="64270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2510E9-738F-45BC-ACF9-3A0FE184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2419" cy="432033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6D0A70-BA65-4F51-86CF-1C3F92C4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" y="5900467"/>
            <a:ext cx="1413540" cy="6615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F2A118-3C8C-4A9A-B348-3BFC1DA7E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50" y="5732174"/>
            <a:ext cx="2850050" cy="9808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C689D29-9F7F-426F-B68C-71011817F7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6003983"/>
            <a:ext cx="437250" cy="4372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DE9B83C-69E4-4FC8-86F2-C9EE952E0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6" y="1600888"/>
            <a:ext cx="482367" cy="48236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60BE3CE-AC35-48D5-9805-706400C32AE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" y="802445"/>
            <a:ext cx="437251" cy="43725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4F3B252-37DD-1549-BA93-038982F48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3" y="515816"/>
            <a:ext cx="5346392" cy="1106797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7376B302-40F3-C947-B37C-E2090F4F0BF1}"/>
              </a:ext>
            </a:extLst>
          </p:cNvPr>
          <p:cNvSpPr/>
          <p:nvPr/>
        </p:nvSpPr>
        <p:spPr>
          <a:xfrm>
            <a:off x="5824337" y="764670"/>
            <a:ext cx="4114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 Direktörü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D4578EF-8C1A-4D7A-8734-DCD901644F7E}"/>
              </a:ext>
            </a:extLst>
          </p:cNvPr>
          <p:cNvSpPr txBox="1"/>
          <p:nvPr/>
        </p:nvSpPr>
        <p:spPr>
          <a:xfrm>
            <a:off x="5107545" y="2160165"/>
            <a:ext cx="5766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Proje direktörü projelerin ve işlerin oluşturulmasında rol alır. Proje direktörü projeyi oluşturup ekiplere iletir.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Proje direktörü proje oluştururken teslim tarihini, ekipteki çalışan sayısını, puan katsayısını, projenin konusunu ve açıklamasını belirtir.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Puan katsayısı işin önceliğine ve önemine göre değişebilir.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Ekip seçerken ekiplerin verimlilik analizlerine ulaşabilir.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Çalışanların iş yükünü görüntüleyebilir ve bu sayede ekip oluştururken bu durumu göz önünde bulundurabilir.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Eğer vereceği iş acil çözülmesi gereken bir görevse, çalışanların şu anki görevlerini erteleyip çalışanları acil olan göreve yönlendirebilir.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4098" name="Picture 2" descr="Project manager career path: Is it right for you? | Work Feels Good">
            <a:extLst>
              <a:ext uri="{FF2B5EF4-FFF2-40B4-BE49-F238E27FC236}">
                <a16:creationId xmlns:a16="http://schemas.microsoft.com/office/drawing/2014/main" id="{9797F564-8D09-417D-AC43-316675ED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1" y="2923142"/>
            <a:ext cx="4212246" cy="28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47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720</Words>
  <Application>Microsoft Office PowerPoint</Application>
  <PresentationFormat>Geniş ekran</PresentationFormat>
  <Paragraphs>92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CentraleSans XBold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Sunum Örneği</dc:title>
  <dc:creator>Batuhan Aktaş</dc:creator>
  <cp:lastModifiedBy>Hasan Şenyurt</cp:lastModifiedBy>
  <cp:revision>110</cp:revision>
  <dcterms:created xsi:type="dcterms:W3CDTF">2021-05-19T08:48:11Z</dcterms:created>
  <dcterms:modified xsi:type="dcterms:W3CDTF">2021-05-23T12:05:57Z</dcterms:modified>
</cp:coreProperties>
</file>